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4" r:id="rId1"/>
  </p:sldMasterIdLst>
  <p:notesMasterIdLst>
    <p:notesMasterId r:id="rId22"/>
  </p:notesMasterIdLst>
  <p:sldIdLst>
    <p:sldId id="296" r:id="rId2"/>
    <p:sldId id="317" r:id="rId3"/>
    <p:sldId id="312" r:id="rId4"/>
    <p:sldId id="313" r:id="rId5"/>
    <p:sldId id="314" r:id="rId6"/>
    <p:sldId id="318" r:id="rId7"/>
    <p:sldId id="315" r:id="rId8"/>
    <p:sldId id="320" r:id="rId9"/>
    <p:sldId id="319" r:id="rId10"/>
    <p:sldId id="316" r:id="rId11"/>
    <p:sldId id="303" r:id="rId12"/>
    <p:sldId id="286" r:id="rId13"/>
    <p:sldId id="302" r:id="rId14"/>
    <p:sldId id="285" r:id="rId15"/>
    <p:sldId id="287" r:id="rId16"/>
    <p:sldId id="284" r:id="rId17"/>
    <p:sldId id="311" r:id="rId18"/>
    <p:sldId id="323" r:id="rId19"/>
    <p:sldId id="322" r:id="rId20"/>
    <p:sldId id="301" r:id="rId21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8D76"/>
    <a:srgbClr val="FFCC99"/>
    <a:srgbClr val="602E04"/>
    <a:srgbClr val="EFAE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54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98BDFD-D21E-4537-827D-CAB6F5AF857F}" type="datetimeFigureOut">
              <a:rPr lang="ru-RU" smtClean="0"/>
              <a:t>23.12.2025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A5244A-5F35-4332-AAAF-F10F1565A9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428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59A3070-1DBD-438E-90EC-5D0EE0CA02A1}" type="slidenum">
              <a:rPr lang="ru-RU"/>
              <a:pPr/>
              <a:t>20</a:t>
            </a:fld>
            <a:endParaRPr lang="ru-RU"/>
          </a:p>
        </p:txBody>
      </p:sp>
      <p:sp>
        <p:nvSpPr>
          <p:cNvPr id="266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46138" y="882650"/>
            <a:ext cx="5797550" cy="43497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66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49003" y="5513077"/>
            <a:ext cx="5993599" cy="52218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35265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1C64F65-9ABC-40B6-84D5-A835EDA3909B}" type="datetimeFigureOut">
              <a:rPr lang="ru-RU" smtClean="0"/>
              <a:pPr>
                <a:defRPr/>
              </a:pPr>
              <a:t>23.12.2025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CF947BD-FE09-46E1-9422-CEE592800FE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F556B80-1ADC-48AC-AB73-C442993A6FD4}" type="datetimeFigureOut">
              <a:rPr lang="ru-RU" smtClean="0"/>
              <a:pPr>
                <a:defRPr/>
              </a:pPr>
              <a:t>23.12.2025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3E2C211-FA54-4D1E-82D4-68DAC405795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0C575F0-A4A3-4AD7-A87F-25A6437CDBD7}" type="datetimeFigureOut">
              <a:rPr lang="ru-RU" smtClean="0"/>
              <a:pPr>
                <a:defRPr/>
              </a:pPr>
              <a:t>23.12.2025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5FC3CD9-0D30-418D-BC3B-DBAF9FE3ED4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C1B9374-D5A0-4433-88B1-7CB9C67B36DF}" type="datetimeFigureOut">
              <a:rPr lang="ru-RU" smtClean="0"/>
              <a:pPr>
                <a:defRPr/>
              </a:pPr>
              <a:t>23.12.2025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4E327C8-A7F7-4443-931B-7AE3C0EBFA1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6F60D48-8438-4E7E-B5D5-FD032DC2EAE2}" type="datetimeFigureOut">
              <a:rPr lang="ru-RU" smtClean="0"/>
              <a:pPr>
                <a:defRPr/>
              </a:pPr>
              <a:t>23.12.2025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8C10D81-E8E0-4C4C-BA82-E4291953FC9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13213B3-348B-4F5D-936C-3A02A59779B6}" type="datetimeFigureOut">
              <a:rPr lang="ru-RU" smtClean="0"/>
              <a:pPr>
                <a:defRPr/>
              </a:pPr>
              <a:t>23.12.2025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5C6F796-3856-4375-AFF7-CE6F0C78923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8CFB66C-2EE3-49BD-83E7-6A75A035CC65}" type="datetimeFigureOut">
              <a:rPr lang="ru-RU" smtClean="0"/>
              <a:pPr>
                <a:defRPr/>
              </a:pPr>
              <a:t>23.12.2025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CB6C251-C553-4A93-803C-A47FE1B055F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BFA1682-47FD-4F8E-A7AF-2EC63ECEF079}" type="datetimeFigureOut">
              <a:rPr lang="ru-RU" smtClean="0"/>
              <a:pPr>
                <a:defRPr/>
              </a:pPr>
              <a:t>23.12.2025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05259B7-F081-4AF3-BCF3-58D05CCB3D2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FA827A9-B632-4E2B-9C75-C85CB15AF6D7}" type="datetimeFigureOut">
              <a:rPr lang="ru-RU" smtClean="0"/>
              <a:pPr>
                <a:defRPr/>
              </a:pPr>
              <a:t>23.12.2025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4B8EE88-E02B-48D6-AFC8-50D814454F4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3AC2FD4-0DCF-4071-9D47-A273B259361A}" type="datetimeFigureOut">
              <a:rPr lang="ru-RU" smtClean="0"/>
              <a:pPr>
                <a:defRPr/>
              </a:pPr>
              <a:t>23.12.2025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C98E540-4C19-46FB-8FD8-E12CCBB20CE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AF3A423-5551-4E0C-951A-93CA11754786}" type="datetimeFigureOut">
              <a:rPr lang="ru-RU" smtClean="0"/>
              <a:pPr>
                <a:defRPr/>
              </a:pPr>
              <a:t>23.12.2025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5C33D1A-3E6F-4166-8391-A48E8143459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799A42CB-3D13-4D3D-A5A0-E61662DD6E6C}" type="datetimeFigureOut">
              <a:rPr lang="ru-RU" smtClean="0"/>
              <a:pPr>
                <a:defRPr/>
              </a:pPr>
              <a:t>23.12.2025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69E7AC35-1E70-4D61-8A2A-8A1DBB4DD45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ult-sosh.gosuslugi.ru/netcat_files/userfiles/20222023/OVZ/psihologo-ped_soprovozhdenie_k_GIA.pdf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iro22.ru/wp-content/uploads/2024/04/osobennosti-realizacii-aoop-itogovaja-attestacija_medvedeva_ng.pd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100" name="Picture 4" descr="1244564717_schkoljnaj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 rot="-315688">
            <a:off x="4268497" y="1626722"/>
            <a:ext cx="18473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800" b="1" dirty="0">
              <a:solidFill>
                <a:schemeClr val="folHlink"/>
              </a:solidFill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 rot="-488676">
            <a:off x="1524243" y="2633316"/>
            <a:ext cx="5978047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«Психологическое сопровождение</a:t>
            </a:r>
          </a:p>
          <a:p>
            <a:pPr algn="ctr"/>
            <a:r>
              <a:rPr lang="ru-RU" sz="2800" dirty="0">
                <a:solidFill>
                  <a:srgbClr val="FF0000"/>
                </a:solidFill>
              </a:rPr>
              <a:t>о</a:t>
            </a:r>
            <a:r>
              <a:rPr lang="ru-RU" sz="2800" dirty="0" smtClean="0">
                <a:solidFill>
                  <a:srgbClr val="FF0000"/>
                </a:solidFill>
              </a:rPr>
              <a:t>бучающихся с ОВЗ на этапе 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ГИА ( ГВЭ)»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940152" y="5373216"/>
            <a:ext cx="237626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Науменко Е.В. Педагог-психолог 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Психолого-педагогическое сопровождение позволяет обучающимся избежать излишней обеспокоенности, повысить эффективность запоминания, развить навыки логического мышления и регуляции собственного психоэмоционального состояния. </a:t>
            </a:r>
            <a:r>
              <a:rPr lang="ru-RU" dirty="0">
                <a:hlinkClick r:id="rId2"/>
              </a:rPr>
              <a:t/>
            </a:r>
            <a:br>
              <a:rPr lang="ru-RU" dirty="0">
                <a:hlinkClick r:id="rId2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273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51720" y="1052736"/>
            <a:ext cx="518457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ПСИХОЛОГИЧЕСКАЯ ГОТОВНОСТЬ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5556" y="2852936"/>
            <a:ext cx="295232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Процессуальная готовность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59832" y="4021409"/>
            <a:ext cx="316835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chemeClr val="tx1"/>
                </a:solidFill>
              </a:rPr>
              <a:t>Позновательная</a:t>
            </a:r>
            <a:r>
              <a:rPr lang="ru-RU" b="1" dirty="0" smtClean="0">
                <a:solidFill>
                  <a:schemeClr val="tx1"/>
                </a:solidFill>
              </a:rPr>
              <a:t> готовность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92080" y="5301208"/>
            <a:ext cx="316835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Личностная готовность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1691680" y="187452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4716867" y="1967136"/>
            <a:ext cx="484632" cy="15041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32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224136"/>
          </a:xfrm>
        </p:spPr>
        <p:txBody>
          <a:bodyPr>
            <a:noAutofit/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FF0000"/>
                </a:solidFill>
              </a:rPr>
              <a:t>Составляющие процессуального 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компонента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502920" y="1556792"/>
            <a:ext cx="8183880" cy="4032448"/>
          </a:xfrm>
        </p:spPr>
        <p:txBody>
          <a:bodyPr>
            <a:normAutofit lnSpcReduction="10000"/>
          </a:bodyPr>
          <a:lstStyle/>
          <a:p>
            <a:pPr eaLnBrk="1" hangingPunct="1">
              <a:buFont typeface="Wingdings" pitchFamily="2" charset="2"/>
              <a:buChar char="v"/>
            </a:pPr>
            <a:r>
              <a:rPr lang="ru-RU" dirty="0" smtClean="0"/>
              <a:t>Знакомство с процедурой экзамена;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dirty="0" smtClean="0"/>
              <a:t>Навыки работы с предметными материалами ;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dirty="0" smtClean="0"/>
              <a:t>Умение устанавливать контакты в незнакомой обстановке и с незнакомыми людьми;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dirty="0" smtClean="0"/>
              <a:t>Владение способами управления своим состоянием (</a:t>
            </a:r>
            <a:r>
              <a:rPr lang="ru-RU" dirty="0" err="1" smtClean="0"/>
              <a:t>саморегуляция</a:t>
            </a:r>
            <a:r>
              <a:rPr lang="ru-RU" dirty="0" smtClean="0"/>
              <a:t>, релаксация).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Процессуальные трудности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Трудности, связанные со спецификой фиксирования ответов.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Трудности, связанные с ролью взрослого.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Трудности, связанные с критериями </a:t>
            </a:r>
            <a:r>
              <a:rPr lang="ru-RU" dirty="0" smtClean="0"/>
              <a:t>оценки.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Трудности</a:t>
            </a:r>
            <a:r>
              <a:rPr lang="ru-RU" dirty="0"/>
              <a:t>, связанные с незнанием своих прав и обязанностей</a:t>
            </a:r>
            <a:r>
              <a:rPr lang="ru-RU" sz="30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802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58204" cy="1916832"/>
          </a:xfrm>
        </p:spPr>
        <p:txBody>
          <a:bodyPr>
            <a:noAutofit/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FF0000"/>
                </a:solidFill>
              </a:rPr>
              <a:t>Составляющие познавательного компонента, которые способствуют успешной сдаче ОГЭ (ГВЭ)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2214562"/>
            <a:ext cx="8258175" cy="4500585"/>
          </a:xfrm>
        </p:spPr>
        <p:txBody>
          <a:bodyPr>
            <a:normAutofit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/>
              <a:t>высокая мобильность, переключаемость;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/>
              <a:t>высокий уровень организации деятельности;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/>
              <a:t>высокая и устойчивая работоспособность;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/>
              <a:t>высокий уровень концентрации  внимания, произвольности;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/>
              <a:t>четкость и структурированность мышления,  </a:t>
            </a:r>
            <a:r>
              <a:rPr lang="ru-RU" dirty="0" err="1" smtClean="0"/>
              <a:t>комбинаторность</a:t>
            </a:r>
            <a:r>
              <a:rPr lang="ru-RU" dirty="0" smtClean="0"/>
              <a:t>;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err="1" smtClean="0"/>
              <a:t>сформированность</a:t>
            </a:r>
            <a:r>
              <a:rPr lang="ru-RU" dirty="0" smtClean="0"/>
              <a:t>  внутреннего плана действий.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>
            <a:normAutofit fontScale="90000"/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Составляющие личностного компонента: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502920" y="1700808"/>
            <a:ext cx="8183880" cy="3528392"/>
          </a:xfrm>
        </p:spPr>
        <p:txBody>
          <a:bodyPr/>
          <a:lstStyle/>
          <a:p>
            <a:pPr eaLnBrk="1" hangingPunct="1">
              <a:buFont typeface="Wingdings" pitchFamily="2" charset="2"/>
              <a:buChar char="§"/>
            </a:pPr>
            <a:r>
              <a:rPr lang="ru-RU" dirty="0" smtClean="0"/>
              <a:t>Наличие собственного адекватного мнения об ОГЭ (ГВЭ) , отсутствие нереалистической «мифологии».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dirty="0" smtClean="0"/>
              <a:t>Адекватная самооценка-умение адекватно оценить свои  знания, умения, способности.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>
            <a:normAutofit fontScale="90000"/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Рейтинг трудностей выпускников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502920" y="1484784"/>
            <a:ext cx="8183880" cy="3233520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ru-RU" dirty="0" smtClean="0"/>
              <a:t>1.Неадекватные и нереалистические установки по поводу экзамена </a:t>
            </a:r>
          </a:p>
          <a:p>
            <a:pPr eaLnBrk="1" hangingPunct="1"/>
            <a:r>
              <a:rPr lang="ru-RU" dirty="0" smtClean="0"/>
              <a:t>2. Отсутствие осведомленности по поводу возможных стратегий деятельности </a:t>
            </a:r>
          </a:p>
          <a:p>
            <a:pPr eaLnBrk="1" hangingPunct="1"/>
            <a:r>
              <a:rPr lang="ru-RU" dirty="0" smtClean="0"/>
              <a:t>3. Высокий уровень тревоги </a:t>
            </a:r>
          </a:p>
          <a:p>
            <a:pPr eaLnBrk="1" hangingPunct="1"/>
            <a:r>
              <a:rPr lang="ru-RU" dirty="0" smtClean="0"/>
              <a:t>4. Низкий уровень внимания</a:t>
            </a:r>
          </a:p>
          <a:p>
            <a:pPr eaLnBrk="1" hangingPunct="1"/>
            <a:r>
              <a:rPr lang="ru-RU" dirty="0" smtClean="0"/>
              <a:t>5. Низкий уровень запоминания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23529" y="3071813"/>
            <a:ext cx="8820472" cy="3786187"/>
          </a:xfrm>
        </p:spPr>
        <p:txBody>
          <a:bodyPr/>
          <a:lstStyle/>
          <a:p>
            <a:r>
              <a:rPr lang="ru-RU" sz="2800" dirty="0" smtClean="0"/>
              <a:t>Экзамен- самый ответственный период жизни каждого старшеклассника. </a:t>
            </a:r>
          </a:p>
          <a:p>
            <a:r>
              <a:rPr lang="ru-RU" dirty="0" smtClean="0"/>
              <a:t>В</a:t>
            </a:r>
            <a:r>
              <a:rPr lang="ru-RU" sz="2800" dirty="0" smtClean="0"/>
              <a:t>ажно и в семье создать  благоприятные </a:t>
            </a:r>
            <a:r>
              <a:rPr lang="ru-RU" dirty="0" smtClean="0"/>
              <a:t>условия.</a:t>
            </a:r>
            <a:endParaRPr lang="ru-RU" dirty="0"/>
          </a:p>
        </p:txBody>
      </p:sp>
      <p:pic>
        <p:nvPicPr>
          <p:cNvPr id="4" name="Picture 6" descr="\\gerakl\adult_home$\ers\Мои документы\Мои рисунки\разное\картинки для презентаций\ЕГЭ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504692"/>
            <a:ext cx="4229092" cy="23985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9761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Простые советы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620688"/>
            <a:ext cx="5987008" cy="514543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Не повышайте тревожность ребенка</a:t>
            </a:r>
          </a:p>
          <a:p>
            <a:pPr>
              <a:buNone/>
            </a:pPr>
            <a:r>
              <a:rPr lang="ru-RU" sz="2400" dirty="0" smtClean="0"/>
              <a:t>     накануне экзаменов- это может отрицательно сказаться на результате. </a:t>
            </a:r>
          </a:p>
          <a:p>
            <a:pPr>
              <a:buNone/>
            </a:pPr>
            <a:r>
              <a:rPr lang="ru-RU" sz="2400" dirty="0" smtClean="0"/>
              <a:t>Ребенку всегда передается волнение родителей, и если взрослые в ответственный момент не могут справиться со своими эмоциями, то ребенок в силу возрастных особенностей может эмоционально «сорваться».</a:t>
            </a:r>
            <a:endParaRPr lang="ru-RU" sz="2400" dirty="0"/>
          </a:p>
        </p:txBody>
      </p:sp>
      <p:pic>
        <p:nvPicPr>
          <p:cNvPr id="1026" name="Picture 2" descr="\\gerakl\adult_home$\ers\Мои документы\Мои рисунки\экзамены\126344395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732240" y="1484784"/>
            <a:ext cx="1736140" cy="26427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6918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Простые советы</a:t>
            </a:r>
            <a:endParaRPr lang="ru-RU" dirty="0"/>
          </a:p>
        </p:txBody>
      </p:sp>
      <p:pic>
        <p:nvPicPr>
          <p:cNvPr id="5" name="Picture 6" descr="MPj04393460000[1]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6672"/>
            <a:ext cx="2723829" cy="1929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987824" y="1600200"/>
            <a:ext cx="5698976" cy="4525963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 smtClean="0"/>
              <a:t>Подбадривайте детей, хвалите их за то, что они делают хорошо. Повышайте их уверенность в себе, так как чем больше ребенок боится</a:t>
            </a:r>
          </a:p>
          <a:p>
            <a:pPr>
              <a:buNone/>
            </a:pPr>
            <a:r>
              <a:rPr lang="ru-RU" sz="2400" dirty="0" smtClean="0"/>
              <a:t>      неудачи, тем более вероятности допущения  ошибок. Говорите чаще детям:</a:t>
            </a:r>
          </a:p>
          <a:p>
            <a:r>
              <a:rPr lang="ru-RU" sz="2400" dirty="0" smtClean="0"/>
              <a:t>Ты у меня все сможешь.</a:t>
            </a:r>
          </a:p>
          <a:p>
            <a:r>
              <a:rPr lang="ru-RU" sz="2400" dirty="0" smtClean="0"/>
              <a:t>Я уверена , ты справишься с экзаменами.</a:t>
            </a:r>
          </a:p>
          <a:p>
            <a:r>
              <a:rPr lang="ru-RU" sz="2400" dirty="0" smtClean="0"/>
              <a:t>Я тобой горжусь.</a:t>
            </a:r>
          </a:p>
          <a:p>
            <a:r>
              <a:rPr lang="ru-RU" sz="2400" dirty="0" smtClean="0"/>
              <a:t>Чтобы не случилось, ты для меня самый лучший.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048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23529" y="3071813"/>
            <a:ext cx="8820472" cy="3786187"/>
          </a:xfrm>
        </p:spPr>
        <p:txBody>
          <a:bodyPr/>
          <a:lstStyle/>
          <a:p>
            <a:r>
              <a:rPr lang="ru-RU" sz="2800" dirty="0" smtClean="0"/>
              <a:t>Экзамен- самый ответственный период жизни каждого </a:t>
            </a:r>
            <a:r>
              <a:rPr lang="ru-RU" dirty="0" smtClean="0"/>
              <a:t>выпускника</a:t>
            </a:r>
            <a:r>
              <a:rPr lang="ru-RU" sz="2800" dirty="0" smtClean="0"/>
              <a:t>. Именно на экзамене подводится итог учебной деятельности каждого учащегося. Чтобы успешно сдать экзамен, к нему необходимо хорошо подготовиться. </a:t>
            </a:r>
            <a:endParaRPr lang="ru-RU" dirty="0"/>
          </a:p>
        </p:txBody>
      </p:sp>
      <p:pic>
        <p:nvPicPr>
          <p:cNvPr id="4" name="Picture 6" descr="\\gerakl\adult_home$\ers\Мои документы\Мои рисунки\разное\картинки для презентаций\ЕГЭ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504692"/>
            <a:ext cx="4229092" cy="23985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2089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456481" y="275401"/>
            <a:ext cx="8231040" cy="1141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321" y="2687401"/>
            <a:ext cx="276480" cy="786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14339" name="Group 3"/>
          <p:cNvGrpSpPr>
            <a:grpSpLocks/>
          </p:cNvGrpSpPr>
          <p:nvPr/>
        </p:nvGrpSpPr>
        <p:grpSpPr bwMode="auto">
          <a:xfrm>
            <a:off x="100800" y="124201"/>
            <a:ext cx="8876160" cy="6602400"/>
            <a:chOff x="70" y="86"/>
            <a:chExt cx="6164" cy="4585"/>
          </a:xfrm>
        </p:grpSpPr>
        <p:pic>
          <p:nvPicPr>
            <p:cNvPr id="14340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" y="86"/>
              <a:ext cx="6164" cy="45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4341" name="Text Box 5"/>
            <p:cNvSpPr txBox="1">
              <a:spLocks noChangeArrowheads="1"/>
            </p:cNvSpPr>
            <p:nvPr/>
          </p:nvSpPr>
          <p:spPr bwMode="auto">
            <a:xfrm>
              <a:off x="70" y="86"/>
              <a:ext cx="6164" cy="45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561" y="4850281"/>
            <a:ext cx="7735680" cy="1686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9562410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949280"/>
            <a:ext cx="8183880" cy="8576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77896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3800" b="1" dirty="0">
                <a:solidFill>
                  <a:srgbClr val="FF0000"/>
                </a:solidFill>
              </a:rPr>
              <a:t>Об особых условиях сдачи </a:t>
            </a:r>
            <a:r>
              <a:rPr lang="ru-RU" sz="3800" b="1" dirty="0" smtClean="0">
                <a:solidFill>
                  <a:srgbClr val="FF0000"/>
                </a:solidFill>
              </a:rPr>
              <a:t>экзаменов (ПМПК)</a:t>
            </a:r>
            <a:endParaRPr lang="ru-RU" sz="3800" b="1" dirty="0">
              <a:solidFill>
                <a:srgbClr val="FF0000"/>
              </a:solidFill>
            </a:endParaRPr>
          </a:p>
          <a:p>
            <a:r>
              <a:rPr lang="ru-RU" sz="3600" dirty="0"/>
              <a:t>✅ Экзамены проводятся по желанию указанных лиц, как в форме основного государственного экзамена (ОГЭ, ЕГЭ), так и в форме государственного выпускного экзамена (ГВЭ). Эти две формы сдачи экзаменов можно и сочетать между собой - ГИА-9 (ОГЭ и ГВЭ) и ГИА-11 (ЕГЭ и ГВЭ).</a:t>
            </a:r>
          </a:p>
          <a:p>
            <a:r>
              <a:rPr lang="ru-RU" sz="3600" dirty="0"/>
              <a:t>✅ Выпускники 9-х классов могут получить аттестат, сдав два экзамена по обязательным учебным предметам в форме ОГЭ (по желанию).</a:t>
            </a:r>
          </a:p>
          <a:p>
            <a:r>
              <a:rPr lang="ru-RU" sz="3600" dirty="0" smtClean="0"/>
              <a:t>✅ </a:t>
            </a:r>
            <a:r>
              <a:rPr lang="ru-RU" sz="3600" dirty="0"/>
              <a:t>Увеличивается продолжительность выпускного экзамена. Добавляется полтора часа на выполнение самостоятельной работы. Если обучающийся сдаёт иностранный язык (модуль «Говорение»), то время увеличивается дополнительно на 30 минут.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3534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877272"/>
            <a:ext cx="8183880" cy="15776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706960"/>
          </a:xfrm>
        </p:spPr>
        <p:txBody>
          <a:bodyPr>
            <a:normAutofit fontScale="70000" lnSpcReduction="20000"/>
          </a:bodyPr>
          <a:lstStyle/>
          <a:p>
            <a:r>
              <a:rPr lang="ru-RU" sz="3200" dirty="0"/>
              <a:t>Перерывы во время экзамена, в том числе на </a:t>
            </a:r>
            <a:r>
              <a:rPr lang="ru-RU" sz="3200" dirty="0" smtClean="0"/>
              <a:t>питание.</a:t>
            </a:r>
          </a:p>
          <a:p>
            <a:r>
              <a:rPr lang="ru-RU" sz="3200" dirty="0" smtClean="0"/>
              <a:t>При </a:t>
            </a:r>
            <a:r>
              <a:rPr lang="ru-RU" sz="3200" dirty="0"/>
              <a:t>необходимости детям-инвалидам, инвалидам и с ОВЗ предоставляется время для лечебных и профилактических процедур (принятия прописанных врачом медикаментов, использования медицинских приборов, например, для замера давления или уровня сахара), а также не ограничивается время и количество выхода в туалетные комнаты</a:t>
            </a:r>
            <a:r>
              <a:rPr lang="ru-RU" sz="3200" dirty="0" smtClean="0"/>
              <a:t>.</a:t>
            </a:r>
          </a:p>
          <a:p>
            <a:pPr marL="0" indent="0">
              <a:buNone/>
            </a:pPr>
            <a:r>
              <a:rPr lang="ru-RU" sz="3200" dirty="0" smtClean="0"/>
              <a:t> </a:t>
            </a:r>
            <a:r>
              <a:rPr lang="ru-RU" sz="3200" dirty="0"/>
              <a:t>Помощь ассистента, выражающаяся в следующем:</a:t>
            </a:r>
          </a:p>
          <a:p>
            <a:r>
              <a:rPr lang="ru-RU" sz="3200" dirty="0"/>
              <a:t>занять рабочее место;</a:t>
            </a:r>
          </a:p>
          <a:p>
            <a:r>
              <a:rPr lang="ru-RU" sz="3200" dirty="0"/>
              <a:t>передвигаться по аудитории; </a:t>
            </a:r>
            <a:endParaRPr lang="ru-RU" sz="3200" dirty="0" smtClean="0"/>
          </a:p>
          <a:p>
            <a:r>
              <a:rPr lang="ru-RU" sz="3200" dirty="0" smtClean="0"/>
              <a:t>прочитать </a:t>
            </a:r>
            <a:r>
              <a:rPr lang="ru-RU" sz="3200" dirty="0"/>
              <a:t>задание;</a:t>
            </a:r>
          </a:p>
          <a:p>
            <a:r>
              <a:rPr lang="ru-RU" sz="3200" dirty="0"/>
              <a:t>перенести ответы на экзаменационные бланки;</a:t>
            </a:r>
          </a:p>
          <a:p>
            <a:r>
              <a:rPr lang="ru-RU" sz="3200" dirty="0"/>
              <a:t>зафиксировать ответы;</a:t>
            </a:r>
          </a:p>
          <a:p>
            <a:r>
              <a:rPr lang="ru-RU" sz="3200" dirty="0"/>
              <a:t>убедиться в наличии специальных технических средств (лупы, чертёжных инструментов и т.п.) и др.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947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/>
              <a:t>Психолого-педагогическое сопровождение выпускников с ограниченными возможностями здоровья (ОВЗ) в период подготовки к государственной итоговой аттестации (ГИА)</a:t>
            </a:r>
            <a:r>
              <a:rPr lang="ru-RU" dirty="0"/>
              <a:t> направлено на организацию условий, которые учитывают способности, возможности и здоровье ученика, его потенциальные ресурсы. </a:t>
            </a:r>
            <a:r>
              <a:rPr lang="ru-RU" dirty="0" smtClean="0">
                <a:hlinkClick r:id="rId2"/>
              </a:rPr>
              <a:t>u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053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27491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Задачи психологического сопровождения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dirty="0"/>
              <a:t>ознакомление с основными понятиями экзамена, формами ГИА, процедурой проведения, формирование адекватного реалистичного мнения о ГИА;</a:t>
            </a:r>
          </a:p>
          <a:p>
            <a:r>
              <a:rPr lang="ru-RU" dirty="0"/>
              <a:t>помощь выпускникам в решении актуальных задач развития и социализации: учебные трудности, выбор образовательного и профессионального маршрута;</a:t>
            </a:r>
          </a:p>
          <a:p>
            <a:r>
              <a:rPr lang="ru-RU" dirty="0"/>
              <a:t>развитие психотехнических навыков </a:t>
            </a:r>
            <a:r>
              <a:rPr lang="ru-RU" dirty="0" err="1"/>
              <a:t>саморегуляции</a:t>
            </a:r>
            <a:r>
              <a:rPr lang="ru-RU" dirty="0"/>
              <a:t> и управления стрессом у обучающихся, формирование конструктивной стратегии деятельности на экзамене;</a:t>
            </a:r>
          </a:p>
          <a:p>
            <a:r>
              <a:rPr lang="ru-RU" dirty="0"/>
              <a:t>оказание методической и консультативной помощи педагогам и родителям по вопросам подготовки учащихся к ГИА, разработка психолого-педагогических рекомендаций</a:t>
            </a:r>
          </a:p>
        </p:txBody>
      </p:sp>
    </p:spTree>
    <p:extLst>
      <p:ext uri="{BB962C8B-B14F-4D97-AF65-F5344CB8AC3E}">
        <p14:creationId xmlns:p14="http://schemas.microsoft.com/office/powerpoint/2010/main" val="338397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9229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Направления психолого-педагогического сопровождения</a:t>
            </a:r>
            <a:r>
              <a:rPr lang="ru-RU" dirty="0" smtClean="0">
                <a:solidFill>
                  <a:srgbClr val="FF0000"/>
                </a:solidFill>
              </a:rPr>
              <a:t>: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b="1" dirty="0"/>
              <a:t>Диагностическое</a:t>
            </a:r>
            <a:r>
              <a:rPr lang="ru-RU" dirty="0"/>
              <a:t>. Цель — выявление уровня психологической готовности выпускников к экзаменационным испытаниям.</a:t>
            </a:r>
          </a:p>
          <a:p>
            <a:r>
              <a:rPr lang="ru-RU" dirty="0" smtClean="0"/>
              <a:t>.</a:t>
            </a:r>
            <a:r>
              <a:rPr lang="ru-RU" b="1" dirty="0"/>
              <a:t> Профилактическая (просветительская) работа</a:t>
            </a:r>
            <a:r>
              <a:rPr lang="ru-RU" dirty="0"/>
              <a:t>. Цель — проведение мероприятий, направленных на создание благоприятных условий ГИА. Проводятся семинары для учителей-предметников, </a:t>
            </a:r>
            <a:r>
              <a:rPr lang="ru-RU" dirty="0" smtClean="0"/>
              <a:t> </a:t>
            </a:r>
            <a:r>
              <a:rPr lang="ru-RU" dirty="0"/>
              <a:t>родительские собрания.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37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877272"/>
            <a:ext cx="8183880" cy="157768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274912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err="1">
                <a:solidFill>
                  <a:srgbClr val="FF0000"/>
                </a:solidFill>
              </a:rPr>
              <a:t>Психокоррекционное</a:t>
            </a:r>
            <a:r>
              <a:rPr lang="ru-RU" b="1" dirty="0">
                <a:solidFill>
                  <a:srgbClr val="FF0000"/>
                </a:solidFill>
              </a:rPr>
              <a:t> и </a:t>
            </a:r>
            <a:r>
              <a:rPr lang="ru-RU" b="1" dirty="0" smtClean="0">
                <a:solidFill>
                  <a:srgbClr val="FF0000"/>
                </a:solidFill>
              </a:rPr>
              <a:t>развивающее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Цель — помощь в решении психолого-педагогических проблем конкретных обучающихся. Проводятся психологические занятия </a:t>
            </a:r>
            <a:r>
              <a:rPr lang="ru-RU" dirty="0" smtClean="0"/>
              <a:t>в трех направлениях: </a:t>
            </a:r>
          </a:p>
          <a:p>
            <a:pPr lvl="0"/>
            <a:r>
              <a:rPr lang="ru-RU" dirty="0"/>
              <a:t>Развитие познавательной сферы учащихся: внимания, памяти, мышления, воображения и т.д.;</a:t>
            </a:r>
          </a:p>
          <a:p>
            <a:pPr lvl="0"/>
            <a:r>
              <a:rPr lang="ru-RU" dirty="0"/>
              <a:t>Снятие тревожности, формирование адекватной самооценки;</a:t>
            </a:r>
          </a:p>
          <a:p>
            <a:pPr lvl="0"/>
            <a:r>
              <a:rPr lang="ru-RU" dirty="0"/>
              <a:t>Развития произвольности, навыков  самоорганизации и самоконтроля</a:t>
            </a:r>
            <a:r>
              <a:rPr lang="ru-RU" dirty="0" smtClean="0"/>
              <a:t>;</a:t>
            </a:r>
            <a:r>
              <a:rPr lang="ru-RU" dirty="0"/>
              <a:t> Обучение способам релаксации и снятия эмоционального и физического напряжения;</a:t>
            </a:r>
          </a:p>
          <a:p>
            <a:pPr lvl="0"/>
            <a:r>
              <a:rPr lang="ru-RU" dirty="0"/>
              <a:t>Повышение сопротивляемости стрессу;</a:t>
            </a:r>
          </a:p>
          <a:p>
            <a:r>
              <a:rPr lang="ru-RU" dirty="0"/>
              <a:t>Актуализация внутренних ресурсов</a:t>
            </a:r>
          </a:p>
          <a:p>
            <a:pPr lvl="0"/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181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46920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Консультирование участников образовательного процесса</a:t>
            </a:r>
            <a:r>
              <a:rPr lang="ru-RU" dirty="0"/>
              <a:t>. Цель — оказание психологической помощи и поддержки субъектам ГИА, обучение их навыкам </a:t>
            </a:r>
            <a:r>
              <a:rPr lang="ru-RU" dirty="0" err="1"/>
              <a:t>саморегуляции</a:t>
            </a:r>
            <a:r>
              <a:rPr lang="ru-RU" dirty="0"/>
              <a:t>. Проводятся групповые и индивидуальные консультации по вопросам организации подготовки к экзаменам, создания комфортной психологической обстановки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b="1" dirty="0">
                <a:solidFill>
                  <a:srgbClr val="FF0000"/>
                </a:solidFill>
              </a:rPr>
              <a:t>Организационно-методическая работа</a:t>
            </a:r>
            <a:r>
              <a:rPr lang="ru-RU" dirty="0"/>
              <a:t>. Цель — подбор и разработка тестов, методик, анкет, коррекционно-развивающих занятий, разработка методических рекомендаций по психологической подготовке к ГИА для обучающихся, учителей и родителей.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9214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1226</TotalTime>
  <Words>858</Words>
  <Application>Microsoft Office PowerPoint</Application>
  <PresentationFormat>Экран (4:3)</PresentationFormat>
  <Paragraphs>85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Составляющие процессуального  компонента</vt:lpstr>
      <vt:lpstr>Процессуальные трудности</vt:lpstr>
      <vt:lpstr>Составляющие познавательного компонента, которые способствуют успешной сдаче ОГЭ (ГВЭ)</vt:lpstr>
      <vt:lpstr>Составляющие личностного компонента:</vt:lpstr>
      <vt:lpstr>Рейтинг трудностей выпускников</vt:lpstr>
      <vt:lpstr>Презентация PowerPoint</vt:lpstr>
      <vt:lpstr>Простые советы</vt:lpstr>
      <vt:lpstr>Простые советы</vt:lpstr>
      <vt:lpstr>Презентация PowerPoint</vt:lpstr>
    </vt:vector>
  </TitlesOfParts>
  <Company>Лицей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«Как помочь детям подготовиться к экзаменам?»</dc:title>
  <dc:creator>ers</dc:creator>
  <cp:lastModifiedBy>Науменко Елена</cp:lastModifiedBy>
  <cp:revision>140</cp:revision>
  <cp:lastPrinted>2025-12-23T05:17:59Z</cp:lastPrinted>
  <dcterms:created xsi:type="dcterms:W3CDTF">2010-02-10T08:27:18Z</dcterms:created>
  <dcterms:modified xsi:type="dcterms:W3CDTF">2025-12-23T05:29:14Z</dcterms:modified>
</cp:coreProperties>
</file>